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4"/>
  </p:notesMasterIdLst>
  <p:sldIdLst>
    <p:sldId id="256" r:id="rId2"/>
    <p:sldId id="299" r:id="rId3"/>
    <p:sldId id="300" r:id="rId4"/>
    <p:sldId id="301" r:id="rId5"/>
    <p:sldId id="302" r:id="rId6"/>
    <p:sldId id="303" r:id="rId7"/>
    <p:sldId id="304" r:id="rId8"/>
    <p:sldId id="305" r:id="rId9"/>
    <p:sldId id="306" r:id="rId10"/>
    <p:sldId id="307" r:id="rId11"/>
    <p:sldId id="317" r:id="rId12"/>
    <p:sldId id="308" r:id="rId13"/>
    <p:sldId id="309" r:id="rId14"/>
    <p:sldId id="310" r:id="rId15"/>
    <p:sldId id="311" r:id="rId16"/>
    <p:sldId id="318" r:id="rId17"/>
    <p:sldId id="313" r:id="rId18"/>
    <p:sldId id="316" r:id="rId19"/>
    <p:sldId id="312" r:id="rId20"/>
    <p:sldId id="315" r:id="rId21"/>
    <p:sldId id="314" r:id="rId22"/>
    <p:sldId id="298" r:id="rId23"/>
  </p:sldIdLst>
  <p:sldSz cx="9144000" cy="5143500" type="screen16x9"/>
  <p:notesSz cx="6858000" cy="9144000"/>
  <p:embeddedFontLst>
    <p:embeddedFont>
      <p:font typeface="Be Vietnam Pro" panose="020B0604020202020204" charset="0"/>
      <p:regular r:id="rId25"/>
      <p:bold r:id="rId26"/>
      <p:italic r:id="rId27"/>
      <p:boldItalic r:id="rId28"/>
    </p:embeddedFont>
    <p:embeddedFont>
      <p:font typeface="Be Vietnam Pro Medium" panose="020B0604020202020204" charset="0"/>
      <p:regular r:id="rId29"/>
      <p:bold r:id="rId30"/>
      <p:italic r:id="rId31"/>
      <p:boldItalic r:id="rId32"/>
    </p:embeddedFont>
    <p:embeddedFont>
      <p:font typeface="Be Vietnam Pro Thin" panose="020B0604020202020204" charset="0"/>
      <p:regular r:id="rId33"/>
      <p:bold r:id="rId34"/>
      <p:italic r:id="rId35"/>
      <p:boldItalic r:id="rId36"/>
    </p:embeddedFont>
    <p:embeddedFont>
      <p:font typeface="League Spartan" panose="020B0604020202020204" charset="0"/>
      <p:regular r:id="rId37"/>
      <p:bold r:id="rId38"/>
    </p:embeddedFont>
    <p:embeddedFont>
      <p:font typeface="Source Sans Pro" panose="020B0503030403020204" pitchFamily="34" charset="0"/>
      <p:regular r:id="rId39"/>
      <p:bold r:id="rId40"/>
    </p:embeddedFont>
    <p:embeddedFont>
      <p:font typeface="Ubuntu" panose="020B0504030602030204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856F9C0-41AE-4304-9A71-C24935D64B07}">
  <a:tblStyle styleId="{F856F9C0-41AE-4304-9A71-C24935D64B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B3FDB4B-DA01-44B9-8BB2-D0B8BDF3379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91" autoAdjust="0"/>
    <p:restoredTop sz="94353" autoAdjust="0"/>
  </p:normalViewPr>
  <p:slideViewPr>
    <p:cSldViewPr snapToGrid="0">
      <p:cViewPr varScale="1">
        <p:scale>
          <a:sx n="99" d="100"/>
          <a:sy n="99" d="100"/>
        </p:scale>
        <p:origin x="99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509150" y="1010025"/>
            <a:ext cx="6125700" cy="20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310950" y="3750175"/>
            <a:ext cx="2522100" cy="7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8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subTitle" idx="1"/>
          </p:nvPr>
        </p:nvSpPr>
        <p:spPr>
          <a:xfrm>
            <a:off x="720000" y="1024768"/>
            <a:ext cx="7704000" cy="9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2"/>
          </p:nvPr>
        </p:nvSpPr>
        <p:spPr>
          <a:xfrm>
            <a:off x="720000" y="2022268"/>
            <a:ext cx="77040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subTitle" idx="3"/>
          </p:nvPr>
        </p:nvSpPr>
        <p:spPr>
          <a:xfrm>
            <a:off x="720000" y="3498375"/>
            <a:ext cx="7704000" cy="11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715100" y="1015825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715100" y="1649075"/>
            <a:ext cx="3852000" cy="247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>
            <a:spLocks noGrp="1"/>
          </p:cNvSpPr>
          <p:nvPr>
            <p:ph type="pic" idx="2"/>
          </p:nvPr>
        </p:nvSpPr>
        <p:spPr>
          <a:xfrm>
            <a:off x="5063025" y="535000"/>
            <a:ext cx="3366000" cy="4073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2167150" y="1307100"/>
            <a:ext cx="48096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201813" y="1584874"/>
            <a:ext cx="4740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201888" y="2427926"/>
            <a:ext cx="474030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>
            <a:spLocks noGrp="1"/>
          </p:cNvSpPr>
          <p:nvPr>
            <p:ph type="pic" idx="2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10"/>
          <p:cNvSpPr txBox="1">
            <a:spLocks noGrp="1"/>
          </p:cNvSpPr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467060"/>
            <a:ext cx="6576000" cy="114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1"/>
                </a:solidFill>
                <a:latin typeface="Be Vietnam Pro Thin"/>
                <a:ea typeface="Be Vietnam Pro Thin"/>
                <a:cs typeface="Be Vietnam Pro Thin"/>
                <a:sym typeface="Be Vietnam Pro Thi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subTitle" idx="1"/>
          </p:nvPr>
        </p:nvSpPr>
        <p:spPr>
          <a:xfrm>
            <a:off x="1284000" y="27662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>
            <a:spLocks noGrp="1"/>
          </p:cNvSpPr>
          <p:nvPr>
            <p:ph type="title" hasCustomPrompt="1"/>
          </p:nvPr>
        </p:nvSpPr>
        <p:spPr>
          <a:xfrm>
            <a:off x="798388" y="2695500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>
                <a:latin typeface="Be Vietnam Pro Thin"/>
                <a:ea typeface="Be Vietnam Pro Thin"/>
                <a:cs typeface="Be Vietnam Pro Thin"/>
                <a:sym typeface="Be Vietnam Pro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1"/>
          </p:nvPr>
        </p:nvSpPr>
        <p:spPr>
          <a:xfrm>
            <a:off x="798388" y="3560169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2" hasCustomPrompt="1"/>
          </p:nvPr>
        </p:nvSpPr>
        <p:spPr>
          <a:xfrm>
            <a:off x="2825700" y="984514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>
                <a:latin typeface="Be Vietnam Pro Thin"/>
                <a:ea typeface="Be Vietnam Pro Thin"/>
                <a:cs typeface="Be Vietnam Pro Thin"/>
                <a:sym typeface="Be Vietnam Pro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3"/>
          </p:nvPr>
        </p:nvSpPr>
        <p:spPr>
          <a:xfrm>
            <a:off x="2825700" y="1849198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title" idx="4" hasCustomPrompt="1"/>
          </p:nvPr>
        </p:nvSpPr>
        <p:spPr>
          <a:xfrm>
            <a:off x="4853013" y="2695500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>
                <a:latin typeface="Be Vietnam Pro Thin"/>
                <a:ea typeface="Be Vietnam Pro Thin"/>
                <a:cs typeface="Be Vietnam Pro Thin"/>
                <a:sym typeface="Be Vietnam Pro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5"/>
          </p:nvPr>
        </p:nvSpPr>
        <p:spPr>
          <a:xfrm>
            <a:off x="4853013" y="3560169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1"/>
          </p:nvPr>
        </p:nvSpPr>
        <p:spPr>
          <a:xfrm>
            <a:off x="720025" y="1285125"/>
            <a:ext cx="3785400" cy="332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2"/>
          </p:nvPr>
        </p:nvSpPr>
        <p:spPr>
          <a:xfrm>
            <a:off x="4638600" y="1285125"/>
            <a:ext cx="3785400" cy="332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 Medium"/>
              <a:buNone/>
              <a:defRPr sz="3000">
                <a:solidFill>
                  <a:schemeClr val="dk1"/>
                </a:solidFill>
                <a:latin typeface="Be Vietnam Pro Medium"/>
                <a:ea typeface="Be Vietnam Pro Medium"/>
                <a:cs typeface="Be Vietnam Pro Medium"/>
                <a:sym typeface="Be Vietnam Pr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 Medium"/>
              <a:buNone/>
              <a:defRPr sz="3500">
                <a:solidFill>
                  <a:schemeClr val="dk1"/>
                </a:solidFill>
                <a:latin typeface="Be Vietnam Pro Medium"/>
                <a:ea typeface="Be Vietnam Pro Medium"/>
                <a:cs typeface="Be Vietnam Pro Medium"/>
                <a:sym typeface="Be Vietnam Pr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 Medium"/>
              <a:buNone/>
              <a:defRPr sz="3500">
                <a:solidFill>
                  <a:schemeClr val="dk1"/>
                </a:solidFill>
                <a:latin typeface="Be Vietnam Pro Medium"/>
                <a:ea typeface="Be Vietnam Pro Medium"/>
                <a:cs typeface="Be Vietnam Pro Medium"/>
                <a:sym typeface="Be Vietnam Pr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 Medium"/>
              <a:buNone/>
              <a:defRPr sz="3500">
                <a:solidFill>
                  <a:schemeClr val="dk1"/>
                </a:solidFill>
                <a:latin typeface="Be Vietnam Pro Medium"/>
                <a:ea typeface="Be Vietnam Pro Medium"/>
                <a:cs typeface="Be Vietnam Pro Medium"/>
                <a:sym typeface="Be Vietnam Pr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 Medium"/>
              <a:buNone/>
              <a:defRPr sz="3500">
                <a:solidFill>
                  <a:schemeClr val="dk1"/>
                </a:solidFill>
                <a:latin typeface="Be Vietnam Pro Medium"/>
                <a:ea typeface="Be Vietnam Pro Medium"/>
                <a:cs typeface="Be Vietnam Pro Medium"/>
                <a:sym typeface="Be Vietnam Pr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 Medium"/>
              <a:buNone/>
              <a:defRPr sz="3500">
                <a:solidFill>
                  <a:schemeClr val="dk1"/>
                </a:solidFill>
                <a:latin typeface="Be Vietnam Pro Medium"/>
                <a:ea typeface="Be Vietnam Pro Medium"/>
                <a:cs typeface="Be Vietnam Pro Medium"/>
                <a:sym typeface="Be Vietnam Pr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 Medium"/>
              <a:buNone/>
              <a:defRPr sz="3500">
                <a:solidFill>
                  <a:schemeClr val="dk1"/>
                </a:solidFill>
                <a:latin typeface="Be Vietnam Pro Medium"/>
                <a:ea typeface="Be Vietnam Pro Medium"/>
                <a:cs typeface="Be Vietnam Pro Medium"/>
                <a:sym typeface="Be Vietnam Pr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 Medium"/>
              <a:buNone/>
              <a:defRPr sz="3500">
                <a:solidFill>
                  <a:schemeClr val="dk1"/>
                </a:solidFill>
                <a:latin typeface="Be Vietnam Pro Medium"/>
                <a:ea typeface="Be Vietnam Pro Medium"/>
                <a:cs typeface="Be Vietnam Pro Medium"/>
                <a:sym typeface="Be Vietnam Pr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 Medium"/>
              <a:buNone/>
              <a:defRPr sz="3500">
                <a:solidFill>
                  <a:schemeClr val="dk1"/>
                </a:solidFill>
                <a:latin typeface="Be Vietnam Pro Medium"/>
                <a:ea typeface="Be Vietnam Pro Medium"/>
                <a:cs typeface="Be Vietnam Pro Medium"/>
                <a:sym typeface="Be Vietnam Pro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ague Spartan"/>
              <a:buChar char="●"/>
              <a:defRPr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ague Spartan"/>
              <a:buChar char="○"/>
              <a:defRPr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ague Spartan"/>
              <a:buChar char="■"/>
              <a:defRPr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ague Spartan"/>
              <a:buChar char="●"/>
              <a:defRPr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ague Spartan"/>
              <a:buChar char="○"/>
              <a:defRPr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ague Spartan"/>
              <a:buChar char="■"/>
              <a:defRPr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ague Spartan"/>
              <a:buChar char="●"/>
              <a:defRPr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ague Spartan"/>
              <a:buChar char="○"/>
              <a:defRPr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ague Spartan"/>
              <a:buChar char="■"/>
              <a:defRPr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60" r:id="rId8"/>
    <p:sldLayoutId id="2147483663" r:id="rId9"/>
    <p:sldLayoutId id="2147483664" r:id="rId10"/>
    <p:sldLayoutId id="2147483674" r:id="rId11"/>
    <p:sldLayoutId id="2147483675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3"/>
          <p:cNvSpPr txBox="1">
            <a:spLocks noGrp="1"/>
          </p:cNvSpPr>
          <p:nvPr>
            <p:ph type="ctrTitle"/>
          </p:nvPr>
        </p:nvSpPr>
        <p:spPr>
          <a:xfrm>
            <a:off x="1509150" y="1010025"/>
            <a:ext cx="6125700" cy="20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latin typeface="Ubuntu" panose="020B0504030602030204" pitchFamily="34" charset="0"/>
              </a:rPr>
              <a:t>Образ СССР и Германии в искусстве обеих стран</a:t>
            </a:r>
            <a:endParaRPr sz="2800" dirty="0">
              <a:latin typeface="Ubuntu" panose="020B0504030602030204" pitchFamily="34" charset="0"/>
              <a:ea typeface="Be Vietnam Pro Thin"/>
              <a:cs typeface="Be Vietnam Pro Thin"/>
              <a:sym typeface="Be Vietnam Pro Thin"/>
            </a:endParaRPr>
          </a:p>
        </p:txBody>
      </p:sp>
      <p:sp>
        <p:nvSpPr>
          <p:cNvPr id="168" name="Google Shape;168;p33"/>
          <p:cNvSpPr txBox="1">
            <a:spLocks noGrp="1"/>
          </p:cNvSpPr>
          <p:nvPr>
            <p:ph type="subTitle" idx="1"/>
          </p:nvPr>
        </p:nvSpPr>
        <p:spPr>
          <a:xfrm>
            <a:off x="3310950" y="3750175"/>
            <a:ext cx="2522100" cy="7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Source Sans Pro" panose="020B0503030403020204" pitchFamily="34" charset="0"/>
                <a:ea typeface="Source Sans Pro" panose="020B0503030403020204" pitchFamily="34" charset="0"/>
              </a:rPr>
              <a:t>Стафеев Иван, ИРК 1.6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Source Sans Pro" panose="020B0503030403020204" pitchFamily="34" charset="0"/>
                <a:ea typeface="Source Sans Pro" panose="020B0503030403020204" pitchFamily="34" charset="0"/>
              </a:rPr>
              <a:t>Санкт-Петербург, 2023</a:t>
            </a:r>
            <a:endParaRPr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83D456-2F73-3188-E7B7-CB10FE6D5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387" y="814431"/>
            <a:ext cx="3492600" cy="768900"/>
          </a:xfrm>
        </p:spPr>
        <p:txBody>
          <a:bodyPr/>
          <a:lstStyle/>
          <a:p>
            <a:r>
              <a:rPr lang="ru-RU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СССР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7E00434-332B-8DBA-F024-F17410B44D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8387" y="1583169"/>
            <a:ext cx="3492600" cy="2181302"/>
          </a:xfrm>
        </p:spPr>
        <p:txBody>
          <a:bodyPr/>
          <a:lstStyle/>
          <a:p>
            <a:pPr indent="0" algn="l"/>
            <a:r>
              <a:rPr lang="ru-RU" dirty="0">
                <a:latin typeface="Source Sans Pro" panose="020B0503030403020204" pitchFamily="34" charset="0"/>
                <a:ea typeface="Source Sans Pro" panose="020B0503030403020204" pitchFamily="34" charset="0"/>
              </a:rPr>
              <a:t>Формирование образа врага посредством обращения к событиям Первой мировой войны.</a:t>
            </a:r>
          </a:p>
          <a:p>
            <a:pPr indent="0" algn="l"/>
            <a:endParaRPr lang="ru-RU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indent="0" algn="l"/>
            <a:r>
              <a:rPr lang="ru-RU" dirty="0">
                <a:latin typeface="Source Sans Pro" panose="020B0503030403020204" pitchFamily="34" charset="0"/>
                <a:ea typeface="Source Sans Pro" panose="020B0503030403020204" pitchFamily="34" charset="0"/>
              </a:rPr>
              <a:t>Создается образ немца-интернационалиста, уставшего от империалистической сущности Германии.  Образ представлен, в основном, в литературе (Л. Кацов, Ю. Слезкин, Н. Тихонов, А. Вронский, Т. Дубинская, )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02E7FDB-426A-34B8-72A3-1142CEBAFB74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202121" y="125237"/>
            <a:ext cx="4739757" cy="768900"/>
          </a:xfrm>
        </p:spPr>
        <p:txBody>
          <a:bodyPr/>
          <a:lstStyle/>
          <a:p>
            <a:r>
              <a:rPr lang="ru-RU" sz="2800" dirty="0">
                <a:latin typeface="Ubuntu" panose="020B0504030602030204" pitchFamily="34" charset="0"/>
              </a:rPr>
              <a:t>Период 1933-1941 гг.</a:t>
            </a: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F3D8F4AD-C309-3149-B904-4A6E82FFE52B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4853013" y="894137"/>
            <a:ext cx="3492600" cy="768900"/>
          </a:xfrm>
        </p:spPr>
        <p:txBody>
          <a:bodyPr/>
          <a:lstStyle/>
          <a:p>
            <a:r>
              <a:rPr lang="ru-RU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Третий рейх</a:t>
            </a:r>
          </a:p>
        </p:txBody>
      </p:sp>
      <p:sp>
        <p:nvSpPr>
          <p:cNvPr id="7" name="Подзаголовок 6">
            <a:extLst>
              <a:ext uri="{FF2B5EF4-FFF2-40B4-BE49-F238E27FC236}">
                <a16:creationId xmlns:a16="http://schemas.microsoft.com/office/drawing/2014/main" id="{E76CBF0C-0069-4B03-3FA5-7EA36CC778D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4747135" y="1702492"/>
            <a:ext cx="3492600" cy="3037950"/>
          </a:xfrm>
        </p:spPr>
        <p:txBody>
          <a:bodyPr/>
          <a:lstStyle/>
          <a:p>
            <a:pPr indent="0" algn="l"/>
            <a:r>
              <a:rPr lang="ru-RU" dirty="0">
                <a:latin typeface="Source Sans Pro" panose="020B0503030403020204" pitchFamily="34" charset="0"/>
                <a:ea typeface="Source Sans Pro" panose="020B0503030403020204" pitchFamily="34" charset="0"/>
              </a:rPr>
              <a:t>Все силы </a:t>
            </a:r>
            <a:r>
              <a:rPr lang="ru-RU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Минпропа</a:t>
            </a:r>
            <a:r>
              <a:rPr lang="ru-RU" dirty="0">
                <a:latin typeface="Source Sans Pro" panose="020B0503030403020204" pitchFamily="34" charset="0"/>
                <a:ea typeface="Source Sans Pro" panose="020B0503030403020204" pitchFamily="34" charset="0"/>
              </a:rPr>
              <a:t> и Имперской палаты культуры брошены на формирование образа врага и борьбу с еврейско-большевистской угрозой</a:t>
            </a:r>
          </a:p>
          <a:p>
            <a:pPr indent="0" algn="l"/>
            <a:endParaRPr lang="ru-RU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indent="0" algn="l"/>
            <a:r>
              <a:rPr lang="ru-RU" dirty="0">
                <a:latin typeface="Source Sans Pro" panose="020B0503030403020204" pitchFamily="34" charset="0"/>
                <a:ea typeface="Source Sans Pro" panose="020B0503030403020204" pitchFamily="34" charset="0"/>
              </a:rPr>
              <a:t>Очевидная радикализация образа СССР и усиление отрицательных тенденций в этом.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545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A57094-6E6D-C225-A260-AFA98CCB2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221" y="71419"/>
            <a:ext cx="4581558" cy="50006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73E5F0-A150-5126-428D-844100FC0629}"/>
              </a:ext>
            </a:extLst>
          </p:cNvPr>
          <p:cNvSpPr txBox="1"/>
          <p:nvPr/>
        </p:nvSpPr>
        <p:spPr>
          <a:xfrm>
            <a:off x="519764" y="2156059"/>
            <a:ext cx="12945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Упоминания о Третьем рейхе в «Правде»</a:t>
            </a:r>
          </a:p>
        </p:txBody>
      </p:sp>
    </p:spTree>
    <p:extLst>
      <p:ext uri="{BB962C8B-B14F-4D97-AF65-F5344CB8AC3E}">
        <p14:creationId xmlns:p14="http://schemas.microsoft.com/office/powerpoint/2010/main" val="3561562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AF4A1F59-8610-CD1C-8300-8A60D2950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411" y="2025421"/>
            <a:ext cx="3852000" cy="2478600"/>
          </a:xfrm>
        </p:spPr>
        <p:txBody>
          <a:bodyPr/>
          <a:lstStyle/>
          <a:p>
            <a:pPr marL="139700" indent="0">
              <a:buNone/>
            </a:pPr>
            <a:r>
              <a:rPr lang="ru-RU" dirty="0">
                <a:latin typeface="Source Sans Pro" panose="020B0503030403020204" pitchFamily="34" charset="0"/>
                <a:ea typeface="Source Sans Pro" panose="020B0503030403020204" pitchFamily="34" charset="0"/>
              </a:rPr>
              <a:t>«Фризы в опасности» (1935) - один из наиболее пропагандистских фильмов Третьего рейха об СССР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D5B4FBE-D1CA-76D9-E263-9D809B78B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795" y="639478"/>
            <a:ext cx="2721118" cy="386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17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AF4A1F59-8610-CD1C-8300-8A60D2950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4586" y="1467156"/>
            <a:ext cx="2384235" cy="2478600"/>
          </a:xfrm>
        </p:spPr>
        <p:txBody>
          <a:bodyPr/>
          <a:lstStyle/>
          <a:p>
            <a:pPr marL="139700" indent="0">
              <a:buNone/>
            </a:pPr>
            <a:r>
              <a:rPr lang="ru-RU" dirty="0">
                <a:latin typeface="Source Sans Pro" panose="020B0503030403020204" pitchFamily="34" charset="0"/>
                <a:ea typeface="Source Sans Pro" panose="020B0503030403020204" pitchFamily="34" charset="0"/>
              </a:rPr>
              <a:t>«Дегенеративное искусство» (1937) и «Дегенеративная музыка» (1938) – выставки, обличающие «вырожденческие» произведения искусства и их авторов (в т.ч. советских и российских)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FCBDD4-B497-06CE-4BA7-9D82EA7DF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091" y="413608"/>
            <a:ext cx="2929526" cy="409041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7839B5-54FB-27C8-90B2-364645522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976" y="413608"/>
            <a:ext cx="2852030" cy="409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78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6A7F8D-4FD5-E80D-C7A7-56BD47F89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Ubuntu" panose="020B0504030602030204" pitchFamily="34" charset="0"/>
              </a:rPr>
              <a:t>Великая Отечественная война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CF1D86F-3336-B90D-9E3B-DA414F4E65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ru-RU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СССР</a:t>
            </a:r>
          </a:p>
          <a:p>
            <a:pPr marL="139700" indent="0">
              <a:buNone/>
            </a:pPr>
            <a:endParaRPr lang="ru-RU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39700" indent="0">
              <a:buNone/>
            </a:pPr>
            <a:r>
              <a:rPr lang="ru-RU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Радикализация образа Третьего рейха (желание вызвать ненависть и месть) вплоть до коренного перелома в ходе войны. Затем – необходимость показать некое сострадание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E21B292A-39AF-9808-7511-59951AF840BF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ru-RU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Третий рейх</a:t>
            </a:r>
          </a:p>
          <a:p>
            <a:pPr marL="139700" indent="0">
              <a:buNone/>
            </a:pPr>
            <a:endParaRPr lang="ru-RU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39700" indent="0">
              <a:buNone/>
            </a:pPr>
            <a:r>
              <a:rPr lang="ru-RU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На протяжении всей войны исключительно отрицательный и варварский образ СССР</a:t>
            </a:r>
          </a:p>
        </p:txBody>
      </p:sp>
    </p:spTree>
    <p:extLst>
      <p:ext uri="{BB962C8B-B14F-4D97-AF65-F5344CB8AC3E}">
        <p14:creationId xmlns:p14="http://schemas.microsoft.com/office/powerpoint/2010/main" val="1185208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EC6210D-6903-2F25-2E9D-4F6877A32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921" y="462012"/>
            <a:ext cx="2870158" cy="431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584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2A21AE-A0DC-D18F-821A-80EA1F833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506" y="409074"/>
            <a:ext cx="2818987" cy="40305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6D93B1-325B-FC14-7D97-571819521778}"/>
              </a:ext>
            </a:extLst>
          </p:cNvPr>
          <p:cNvSpPr txBox="1"/>
          <p:nvPr/>
        </p:nvSpPr>
        <p:spPr>
          <a:xfrm>
            <a:off x="3315903" y="4580537"/>
            <a:ext cx="2776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Агитационный плакат Вермахта</a:t>
            </a:r>
          </a:p>
        </p:txBody>
      </p:sp>
    </p:spTree>
    <p:extLst>
      <p:ext uri="{BB962C8B-B14F-4D97-AF65-F5344CB8AC3E}">
        <p14:creationId xmlns:p14="http://schemas.microsoft.com/office/powerpoint/2010/main" val="3201921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1B9274B-7242-5518-C8E4-977BE2120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388" y="389823"/>
            <a:ext cx="3057224" cy="429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633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DAE85B-96F2-EE12-1C03-BC5918E7E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679" y="271664"/>
            <a:ext cx="3099365" cy="460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09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B09D1B5-EAF9-34FF-D775-B0F4D53C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244" y="407068"/>
            <a:ext cx="2749667" cy="39169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3711CE-B4A3-249E-1592-4217263AB388}"/>
              </a:ext>
            </a:extLst>
          </p:cNvPr>
          <p:cNvSpPr txBox="1"/>
          <p:nvPr/>
        </p:nvSpPr>
        <p:spPr>
          <a:xfrm>
            <a:off x="3517910" y="4428655"/>
            <a:ext cx="2392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Книга о зверствах нацистов</a:t>
            </a:r>
          </a:p>
        </p:txBody>
      </p:sp>
    </p:spTree>
    <p:extLst>
      <p:ext uri="{BB962C8B-B14F-4D97-AF65-F5344CB8AC3E}">
        <p14:creationId xmlns:p14="http://schemas.microsoft.com/office/powerpoint/2010/main" val="1012105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7F0407-3010-C429-F36E-7751DBD0170C}"/>
              </a:ext>
            </a:extLst>
          </p:cNvPr>
          <p:cNvSpPr txBox="1"/>
          <p:nvPr/>
        </p:nvSpPr>
        <p:spPr>
          <a:xfrm>
            <a:off x="1261799" y="1971585"/>
            <a:ext cx="66204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Гипотеза</a:t>
            </a:r>
            <a:r>
              <a:rPr lang="ru-RU" sz="18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образ обеих стран был изначально сформирован как положительный и располагающий к тесному сотрудничеству между ними, а затем</a:t>
            </a:r>
            <a:r>
              <a:rPr lang="en-US" sz="18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ru-RU" sz="18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последовательно изменился в сторону исключительно негативного.</a:t>
            </a:r>
          </a:p>
        </p:txBody>
      </p:sp>
    </p:spTree>
    <p:extLst>
      <p:ext uri="{BB962C8B-B14F-4D97-AF65-F5344CB8AC3E}">
        <p14:creationId xmlns:p14="http://schemas.microsoft.com/office/powerpoint/2010/main" val="53501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7DE460-9268-BACE-2EC6-C204B79FB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358" y="813334"/>
            <a:ext cx="5438274" cy="30590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AA58A4-409F-0EE0-DF94-1B391C937BB7}"/>
              </a:ext>
            </a:extLst>
          </p:cNvPr>
          <p:cNvSpPr txBox="1"/>
          <p:nvPr/>
        </p:nvSpPr>
        <p:spPr>
          <a:xfrm>
            <a:off x="3575786" y="4022389"/>
            <a:ext cx="18710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Заставка «Вохеншау»</a:t>
            </a:r>
          </a:p>
        </p:txBody>
      </p:sp>
    </p:spTree>
    <p:extLst>
      <p:ext uri="{BB962C8B-B14F-4D97-AF65-F5344CB8AC3E}">
        <p14:creationId xmlns:p14="http://schemas.microsoft.com/office/powerpoint/2010/main" val="2360856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DDDAAD8-029B-F1D4-EEBF-EA8074DA9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013" y="693019"/>
            <a:ext cx="3087974" cy="34189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FEBAF2-000C-ED76-A4A7-484D2A5D25F8}"/>
              </a:ext>
            </a:extLst>
          </p:cNvPr>
          <p:cNvSpPr txBox="1"/>
          <p:nvPr/>
        </p:nvSpPr>
        <p:spPr>
          <a:xfrm>
            <a:off x="2103120" y="4296592"/>
            <a:ext cx="4668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Карикатура «На смертном Одере», Кукрыниксы, 1945</a:t>
            </a:r>
            <a:endParaRPr lang="ru-RU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813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E098D-2953-210E-588D-A23BD9F20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dirty="0">
                <a:latin typeface="Ubuntu" panose="020B0504030602030204" pitchFamily="34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427685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66DF4A-AEFB-45C6-4A08-8066D6ACC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813" y="468343"/>
            <a:ext cx="4740300" cy="841800"/>
          </a:xfrm>
        </p:spPr>
        <p:txBody>
          <a:bodyPr/>
          <a:lstStyle/>
          <a:p>
            <a:r>
              <a:rPr lang="ru-RU" sz="2800" dirty="0">
                <a:latin typeface="Ubuntu" panose="020B0504030602030204" pitchFamily="34" charset="0"/>
              </a:rPr>
              <a:t>Общие черты тоталитарных культур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8ABBAD2-CCBF-248A-53D7-E697FA7BC0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84300" y="1441336"/>
            <a:ext cx="5575400" cy="2986285"/>
          </a:xfrm>
        </p:spPr>
        <p:txBody>
          <a:bodyPr/>
          <a:lstStyle/>
          <a:p>
            <a:pPr marL="8001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ru-RU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Сверхреализм</a:t>
            </a:r>
          </a:p>
          <a:p>
            <a:pPr marL="8001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ru-RU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Монументализм</a:t>
            </a:r>
          </a:p>
          <a:p>
            <a:pPr marL="8001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ru-RU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Стремление к классицизму</a:t>
            </a:r>
          </a:p>
          <a:p>
            <a:pPr marL="8001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ru-RU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Народность</a:t>
            </a:r>
          </a:p>
          <a:p>
            <a:pPr marL="8001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ru-RU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Героическая направленность</a:t>
            </a:r>
          </a:p>
          <a:p>
            <a:pPr marL="8001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ru-RU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Культ вождя</a:t>
            </a:r>
          </a:p>
        </p:txBody>
      </p:sp>
    </p:spTree>
    <p:extLst>
      <p:ext uri="{BB962C8B-B14F-4D97-AF65-F5344CB8AC3E}">
        <p14:creationId xmlns:p14="http://schemas.microsoft.com/office/powerpoint/2010/main" val="1287205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D3B7D5-D3E8-7774-3BFD-B7D50E178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2400" dirty="0">
                <a:latin typeface="Ubuntu" panose="020B0504030602030204" pitchFamily="34" charset="0"/>
              </a:rPr>
              <a:t>Главное отличие культур СССР и Третьего рейха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43A90A7-7543-9C2F-B960-919D1248F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25" y="1285125"/>
            <a:ext cx="7398884" cy="3323400"/>
          </a:xfrm>
        </p:spPr>
        <p:txBody>
          <a:bodyPr/>
          <a:lstStyle/>
          <a:p>
            <a:pPr marL="139700" indent="0">
              <a:buNone/>
            </a:pPr>
            <a:r>
              <a:rPr lang="ru-RU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СССР – направленность в </a:t>
            </a:r>
            <a:r>
              <a:rPr lang="ru-RU" sz="28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будущее</a:t>
            </a:r>
            <a:r>
              <a:rPr lang="ru-RU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так как революция – точка отсчета новой эры</a:t>
            </a:r>
          </a:p>
          <a:p>
            <a:pPr marL="139700" indent="0">
              <a:buNone/>
            </a:pPr>
            <a:endParaRPr lang="ru-RU" sz="2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39700" indent="0">
              <a:buNone/>
            </a:pPr>
            <a:r>
              <a:rPr lang="ru-RU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Третий рейх – направленность в </a:t>
            </a:r>
            <a:r>
              <a:rPr lang="ru-RU" sz="28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прошлое</a:t>
            </a:r>
            <a:r>
              <a:rPr lang="ru-RU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возвращение к «некогда оставленному пути»</a:t>
            </a:r>
          </a:p>
        </p:txBody>
      </p:sp>
    </p:spTree>
    <p:extLst>
      <p:ext uri="{BB962C8B-B14F-4D97-AF65-F5344CB8AC3E}">
        <p14:creationId xmlns:p14="http://schemas.microsoft.com/office/powerpoint/2010/main" val="1185833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B74D81-CDF8-A25A-F66C-0AC8FC330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Ubuntu" panose="020B0504030602030204" pitchFamily="34" charset="0"/>
              </a:rPr>
              <a:t>Период Веймарской республики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1A0D26B-E220-07FA-6515-F87A73B21C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2208675"/>
            <a:ext cx="3303360" cy="2093817"/>
          </a:xfrm>
        </p:spPr>
        <p:txBody>
          <a:bodyPr/>
          <a:lstStyle/>
          <a:p>
            <a:pPr marL="139700" indent="0">
              <a:buNone/>
            </a:pPr>
            <a:r>
              <a:rPr lang="ru-RU" dirty="0">
                <a:latin typeface="Source Sans Pro" panose="020B0503030403020204" pitchFamily="34" charset="0"/>
                <a:ea typeface="Source Sans Pro" panose="020B0503030403020204" pitchFamily="34" charset="0"/>
              </a:rPr>
              <a:t>«Открытие» новой России, отраженное в репортажах, очерках, путевых заметках</a:t>
            </a:r>
          </a:p>
          <a:p>
            <a:pPr marL="139700" indent="0">
              <a:buNone/>
            </a:pPr>
            <a:endParaRPr lang="ru-RU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39700" indent="0">
              <a:buNone/>
            </a:pPr>
            <a:r>
              <a:rPr lang="ru-RU" dirty="0">
                <a:latin typeface="Source Sans Pro" panose="020B0503030403020204" pitchFamily="34" charset="0"/>
                <a:ea typeface="Source Sans Pro" panose="020B0503030403020204" pitchFamily="34" charset="0"/>
              </a:rPr>
              <a:t>Образ РСФСР сформирован как восхищенный, но не фанатичный, а справедливо указывающий на плюсы и минусы нового политического строя. 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ACA4FD15-20CC-DF3E-858D-9965BE373327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908885" y="2142361"/>
            <a:ext cx="2923162" cy="1476000"/>
          </a:xfrm>
        </p:spPr>
        <p:txBody>
          <a:bodyPr/>
          <a:lstStyle/>
          <a:p>
            <a:pPr marL="139700" indent="0">
              <a:buNone/>
            </a:pPr>
            <a:r>
              <a:rPr lang="ru-RU" dirty="0">
                <a:latin typeface="Source Sans Pro" panose="020B0503030403020204" pitchFamily="34" charset="0"/>
                <a:ea typeface="Source Sans Pro" panose="020B0503030403020204" pitchFamily="34" charset="0"/>
              </a:rPr>
              <a:t>Проведение успешной культурной политики и пропаганды в отношении Германии</a:t>
            </a:r>
          </a:p>
          <a:p>
            <a:pPr marL="139700" indent="0">
              <a:buNone/>
            </a:pPr>
            <a:endParaRPr lang="ru-RU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39700" indent="0">
              <a:buNone/>
            </a:pPr>
            <a:r>
              <a:rPr lang="ru-RU" dirty="0">
                <a:latin typeface="Source Sans Pro" panose="020B0503030403020204" pitchFamily="34" charset="0"/>
                <a:ea typeface="Source Sans Pro" panose="020B0503030403020204" pitchFamily="34" charset="0"/>
              </a:rPr>
              <a:t>Образ Германии активно не формируется ни властями, ни деятелями культуры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DC3360EA-6D24-620B-D780-3A4F01702B65}"/>
              </a:ext>
            </a:extLst>
          </p:cNvPr>
          <p:cNvCxnSpPr/>
          <p:nvPr/>
        </p:nvCxnSpPr>
        <p:spPr>
          <a:xfrm>
            <a:off x="4466122" y="1414915"/>
            <a:ext cx="0" cy="2930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48DD077-9285-4DD8-A504-9F7133B7B389}"/>
              </a:ext>
            </a:extLst>
          </p:cNvPr>
          <p:cNvSpPr txBox="1"/>
          <p:nvPr/>
        </p:nvSpPr>
        <p:spPr>
          <a:xfrm>
            <a:off x="1867301" y="1414915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Германия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0898AE-4A18-C793-1603-D7A01D912384}"/>
              </a:ext>
            </a:extLst>
          </p:cNvPr>
          <p:cNvSpPr txBox="1"/>
          <p:nvPr/>
        </p:nvSpPr>
        <p:spPr>
          <a:xfrm>
            <a:off x="5649785" y="1414914"/>
            <a:ext cx="1112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РСФСР</a:t>
            </a:r>
          </a:p>
        </p:txBody>
      </p:sp>
    </p:spTree>
    <p:extLst>
      <p:ext uri="{BB962C8B-B14F-4D97-AF65-F5344CB8AC3E}">
        <p14:creationId xmlns:p14="http://schemas.microsoft.com/office/powerpoint/2010/main" val="1250570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38C52780-C280-22BA-A750-7E12192CC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8275" y="1167811"/>
            <a:ext cx="3852000" cy="2478600"/>
          </a:xfrm>
        </p:spPr>
        <p:txBody>
          <a:bodyPr/>
          <a:lstStyle/>
          <a:p>
            <a:pPr marL="139700" indent="0">
              <a:buNone/>
            </a:pPr>
            <a:r>
              <a:rPr lang="ru-RU" dirty="0"/>
              <a:t>«Нет действия в смысле обычной кинодраматургии... Но фильм потрясает до основания»</a:t>
            </a:r>
          </a:p>
          <a:p>
            <a:pPr marL="139700" indent="0">
              <a:buNone/>
            </a:pPr>
            <a:r>
              <a:rPr lang="ru-RU" dirty="0"/>
              <a:t>(в журнале «Вельбюне»)</a:t>
            </a:r>
          </a:p>
          <a:p>
            <a:pPr marL="139700" indent="0">
              <a:buNone/>
            </a:pPr>
            <a:endParaRPr lang="ru-RU" dirty="0"/>
          </a:p>
          <a:p>
            <a:pPr marL="139700" indent="0">
              <a:buNone/>
            </a:pPr>
            <a:r>
              <a:rPr lang="ru-RU" dirty="0"/>
              <a:t>«Я имел счастье быть судьей над фильмом-чудом «Потемкин»…»</a:t>
            </a:r>
          </a:p>
          <a:p>
            <a:pPr marL="139700" indent="0">
              <a:buNone/>
            </a:pPr>
            <a:r>
              <a:rPr lang="ru-RU" dirty="0"/>
              <a:t>(А. Керр)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53035C6-41A7-2B2B-36C5-2D9F5D923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366" y="801504"/>
            <a:ext cx="4286250" cy="2895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B01430-E94A-1CE9-957A-821D0D63D76C}"/>
              </a:ext>
            </a:extLst>
          </p:cNvPr>
          <p:cNvSpPr txBox="1"/>
          <p:nvPr/>
        </p:nvSpPr>
        <p:spPr>
          <a:xfrm>
            <a:off x="5042980" y="3883793"/>
            <a:ext cx="2937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Кадр из «Броненосца «Потемкина»</a:t>
            </a:r>
          </a:p>
        </p:txBody>
      </p:sp>
    </p:spTree>
    <p:extLst>
      <p:ext uri="{BB962C8B-B14F-4D97-AF65-F5344CB8AC3E}">
        <p14:creationId xmlns:p14="http://schemas.microsoft.com/office/powerpoint/2010/main" val="1489711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D7FC79-3C54-4960-4516-08E8CA631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560" y="1553688"/>
            <a:ext cx="6576000" cy="1142100"/>
          </a:xfrm>
        </p:spPr>
        <p:txBody>
          <a:bodyPr/>
          <a:lstStyle/>
          <a:p>
            <a:pPr algn="just"/>
            <a:r>
              <a:rPr lang="ru-RU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«Решительная попытка организовать жизнь современного</a:t>
            </a:r>
            <a:br>
              <a:rPr lang="ru-RU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ru-RU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сложного государственного организма на основе марксистских убеждений увенчалась успехом, что даст будущим историкам богатейший материал»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499BE8-2C4A-0BE3-8CB9-DB73A90CB315}"/>
              </a:ext>
            </a:extLst>
          </p:cNvPr>
          <p:cNvSpPr txBox="1"/>
          <p:nvPr/>
        </p:nvSpPr>
        <p:spPr>
          <a:xfrm>
            <a:off x="1583355" y="2873140"/>
            <a:ext cx="5400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Альфонс Паке, «В коммунистической России. Письма из Москвы»</a:t>
            </a:r>
          </a:p>
        </p:txBody>
      </p:sp>
    </p:spTree>
    <p:extLst>
      <p:ext uri="{BB962C8B-B14F-4D97-AF65-F5344CB8AC3E}">
        <p14:creationId xmlns:p14="http://schemas.microsoft.com/office/powerpoint/2010/main" val="202967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D7FC79-3C54-4960-4516-08E8CA631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560" y="1553688"/>
            <a:ext cx="6576000" cy="1142100"/>
          </a:xfrm>
        </p:spPr>
        <p:txBody>
          <a:bodyPr/>
          <a:lstStyle/>
          <a:p>
            <a:pPr algn="just"/>
            <a:r>
              <a:rPr lang="ru-RU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«Если Московский Камерный театр — дитя большевизма, то большевизм не уничтожает, а, наоборот, освобождает творческие силы»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499BE8-2C4A-0BE3-8CB9-DB73A90CB315}"/>
              </a:ext>
            </a:extLst>
          </p:cNvPr>
          <p:cNvSpPr txBox="1"/>
          <p:nvPr/>
        </p:nvSpPr>
        <p:spPr>
          <a:xfrm>
            <a:off x="3325528" y="2911641"/>
            <a:ext cx="2063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К. Арам, в газете «Цайт»</a:t>
            </a:r>
          </a:p>
        </p:txBody>
      </p:sp>
    </p:spTree>
    <p:extLst>
      <p:ext uri="{BB962C8B-B14F-4D97-AF65-F5344CB8AC3E}">
        <p14:creationId xmlns:p14="http://schemas.microsoft.com/office/powerpoint/2010/main" val="2455892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D7FC79-3C54-4960-4516-08E8CA631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560" y="770021"/>
            <a:ext cx="6576000" cy="1925767"/>
          </a:xfrm>
        </p:spPr>
        <p:txBody>
          <a:bodyPr/>
          <a:lstStyle/>
          <a:p>
            <a:pPr algn="just"/>
            <a:r>
              <a:rPr lang="ru-RU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«Что касается России, то стали привычными</a:t>
            </a:r>
            <a:br>
              <a:rPr lang="ru-RU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ru-RU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составленные в милом тоне рапорты с «поля битвы». Горизонт сияет розовым светом; трудности, может быть, там и есть, но все они будут преодолены, самое позднее, завтра..»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499BE8-2C4A-0BE3-8CB9-DB73A90CB315}"/>
              </a:ext>
            </a:extLst>
          </p:cNvPr>
          <p:cNvSpPr txBox="1"/>
          <p:nvPr/>
        </p:nvSpPr>
        <p:spPr>
          <a:xfrm>
            <a:off x="2613259" y="2858702"/>
            <a:ext cx="35798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К. </a:t>
            </a:r>
            <a:r>
              <a:rPr lang="ru-RU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Осецкий</a:t>
            </a:r>
            <a:r>
              <a:rPr lang="ru-RU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редактор журнала «Вельбюне»</a:t>
            </a:r>
          </a:p>
        </p:txBody>
      </p:sp>
    </p:spTree>
    <p:extLst>
      <p:ext uri="{BB962C8B-B14F-4D97-AF65-F5344CB8AC3E}">
        <p14:creationId xmlns:p14="http://schemas.microsoft.com/office/powerpoint/2010/main" val="2242488465"/>
      </p:ext>
    </p:extLst>
  </p:cSld>
  <p:clrMapOvr>
    <a:masterClrMapping/>
  </p:clrMapOvr>
</p:sld>
</file>

<file path=ppt/theme/theme1.xml><?xml version="1.0" encoding="utf-8"?>
<a:theme xmlns:a="http://schemas.openxmlformats.org/drawingml/2006/main" name="Paraphilia Case Study by Slidesgo">
  <a:themeElements>
    <a:clrScheme name="Simple Light">
      <a:dk1>
        <a:srgbClr val="FFFFFF"/>
      </a:dk1>
      <a:lt1>
        <a:srgbClr val="000000"/>
      </a:lt1>
      <a:dk2>
        <a:srgbClr val="A80000"/>
      </a:dk2>
      <a:lt2>
        <a:srgbClr val="C9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529</Words>
  <Application>Microsoft Office PowerPoint</Application>
  <PresentationFormat>Экран (16:9)</PresentationFormat>
  <Paragraphs>60</Paragraphs>
  <Slides>22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30" baseType="lpstr">
      <vt:lpstr>Arial</vt:lpstr>
      <vt:lpstr>Ubuntu</vt:lpstr>
      <vt:lpstr>League Spartan</vt:lpstr>
      <vt:lpstr>Source Sans Pro</vt:lpstr>
      <vt:lpstr>Be Vietnam Pro Thin</vt:lpstr>
      <vt:lpstr>Be Vietnam Pro Medium</vt:lpstr>
      <vt:lpstr>Be Vietnam Pro</vt:lpstr>
      <vt:lpstr>Paraphilia Case Study by Slidesgo</vt:lpstr>
      <vt:lpstr>Образ СССР и Германии в искусстве обеих стран</vt:lpstr>
      <vt:lpstr>Презентация PowerPoint</vt:lpstr>
      <vt:lpstr>Общие черты тоталитарных культур</vt:lpstr>
      <vt:lpstr>Главное отличие культур СССР и Третьего рейха</vt:lpstr>
      <vt:lpstr>Период Веймарской республики</vt:lpstr>
      <vt:lpstr>Презентация PowerPoint</vt:lpstr>
      <vt:lpstr>«Решительная попытка организовать жизнь современного сложного государственного организма на основе марксистских убеждений увенчалась успехом, что даст будущим историкам богатейший материал»</vt:lpstr>
      <vt:lpstr>«Если Московский Камерный театр — дитя большевизма, то большевизм не уничтожает, а, наоборот, освобождает творческие силы»</vt:lpstr>
      <vt:lpstr>«Что касается России, то стали привычными составленные в милом тоне рапорты с «поля битвы». Горизонт сияет розовым светом; трудности, может быть, там и есть, но все они будут преодолены, самое позднее, завтра..»</vt:lpstr>
      <vt:lpstr>СССР</vt:lpstr>
      <vt:lpstr>Презентация PowerPoint</vt:lpstr>
      <vt:lpstr>Презентация PowerPoint</vt:lpstr>
      <vt:lpstr>Презентация PowerPoint</vt:lpstr>
      <vt:lpstr>Великая Отечественная война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Образ СССР и Германии в искусстве обеих стран</dc:title>
  <dc:creator>Thunderobot</dc:creator>
  <cp:lastModifiedBy>Иван Стафеев</cp:lastModifiedBy>
  <cp:revision>32</cp:revision>
  <dcterms:modified xsi:type="dcterms:W3CDTF">2023-12-21T06:30:41Z</dcterms:modified>
</cp:coreProperties>
</file>